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  <p:sldMasterId id="2147483791" r:id="rId2"/>
  </p:sldMasterIdLst>
  <p:notesMasterIdLst>
    <p:notesMasterId r:id="rId29"/>
  </p:notesMasterIdLst>
  <p:handoutMasterIdLst>
    <p:handoutMasterId r:id="rId30"/>
  </p:handoutMasterIdLst>
  <p:sldIdLst>
    <p:sldId id="267" r:id="rId3"/>
    <p:sldId id="268" r:id="rId4"/>
    <p:sldId id="270" r:id="rId5"/>
    <p:sldId id="281" r:id="rId6"/>
    <p:sldId id="282" r:id="rId7"/>
    <p:sldId id="287" r:id="rId8"/>
    <p:sldId id="284" r:id="rId9"/>
    <p:sldId id="285" r:id="rId10"/>
    <p:sldId id="290" r:id="rId11"/>
    <p:sldId id="289" r:id="rId12"/>
    <p:sldId id="291" r:id="rId13"/>
    <p:sldId id="288" r:id="rId14"/>
    <p:sldId id="279" r:id="rId15"/>
    <p:sldId id="280" r:id="rId16"/>
    <p:sldId id="292" r:id="rId17"/>
    <p:sldId id="316" r:id="rId18"/>
    <p:sldId id="299" r:id="rId19"/>
    <p:sldId id="317" r:id="rId20"/>
    <p:sldId id="305" r:id="rId21"/>
    <p:sldId id="313" r:id="rId22"/>
    <p:sldId id="306" r:id="rId23"/>
    <p:sldId id="307" r:id="rId24"/>
    <p:sldId id="320" r:id="rId25"/>
    <p:sldId id="318" r:id="rId26"/>
    <p:sldId id="319" r:id="rId27"/>
    <p:sldId id="315" r:id="rId28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Myriad Web Pro" panose="020B0604020202020204" charset="0"/>
      <p:regular r:id="rId37"/>
      <p:bold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3333"/>
    <a:srgbClr val="00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78689" autoAdjust="0"/>
  </p:normalViewPr>
  <p:slideViewPr>
    <p:cSldViewPr snapToGrid="0">
      <p:cViewPr varScale="1">
        <p:scale>
          <a:sx n="90" d="100"/>
          <a:sy n="90" d="100"/>
        </p:scale>
        <p:origin x="18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2D66A-19DF-4574-87BF-0CC3A93B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31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145" cy="46119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3"/>
            <a:ext cx="3038145" cy="46119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8" y="4387446"/>
            <a:ext cx="5607711" cy="415531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3360"/>
            <a:ext cx="3038145" cy="461193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773360"/>
            <a:ext cx="3038145" cy="461193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619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21212" cy="346551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9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features on the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5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0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7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30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8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3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practices follow the timeline of a cognitive interviewing project--- go through the steps;  the cycle and building on past projects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practices follow the timeline of a cognitive interviewing project--- go through the steps;  the cycle and building on past projects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</a:t>
            </a:r>
            <a:r>
              <a:rPr lang="en-US" baseline="0" dirty="0"/>
              <a:t> how an application suite that we developed in house that facilitates the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6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So not only do these application improve credibility, they also allow for more efficient use of cog studies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16C7C-A405-4BF0-B61E-155578CDF0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Transparent Analysis:  Analysis must be transparent such that an outsider can</a:t>
            </a:r>
            <a:r>
              <a:rPr lang="en-US" sz="2800" b="1" dirty="0"/>
              <a:t> understand and asses</a:t>
            </a:r>
            <a:r>
              <a:rPr lang="en-US" sz="2800" dirty="0"/>
              <a:t>s the findings</a:t>
            </a:r>
          </a:p>
          <a:p>
            <a:pPr lvl="1"/>
            <a:r>
              <a:rPr lang="en-US" dirty="0"/>
              <a:t>Each step must be documented</a:t>
            </a:r>
          </a:p>
          <a:p>
            <a:pPr lvl="1"/>
            <a:r>
              <a:rPr lang="en-US" dirty="0"/>
              <a:t>Findings can be traced back to raw data</a:t>
            </a:r>
          </a:p>
          <a:p>
            <a:pPr lvl="1"/>
            <a:r>
              <a:rPr lang="en-US" dirty="0"/>
              <a:t>Allows readers to examine and judge the quality of the data and results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3238500"/>
            <a:ext cx="7886700" cy="6858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4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219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527"/>
            <a:ext cx="82296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032157"/>
            <a:ext cx="8686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Myriad Pro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4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219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527"/>
            <a:ext cx="82296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032157"/>
            <a:ext cx="8686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Myriad Pro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25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219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527"/>
            <a:ext cx="82296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6032157"/>
            <a:ext cx="8686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Myriad Pro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89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8FAF9D-AF5A-496A-B0B6-E10018E45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89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80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58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4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AF9D-AF5A-496A-B0B6-E10018E45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1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6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475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2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4024-99D2-4112-9AF1-59348BAA32E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294F-BD13-4FD7-AECC-F1372DF5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5761319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  <p:sldLayoutId id="2147483687" r:id="rId10"/>
    <p:sldLayoutId id="2147483691" r:id="rId11"/>
    <p:sldLayoutId id="2147483692" r:id="rId12"/>
    <p:sldLayoutId id="2147483693" r:id="rId13"/>
    <p:sldLayoutId id="2147483694" r:id="rId14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5FA71-AA6A-4ECD-BF2B-3363F8058D17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CA3B-633A-47F9-9831-0773F695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2925"/>
            <a:ext cx="8229600" cy="2324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Implementation of </a:t>
            </a:r>
            <a:br>
              <a:rPr lang="en-US" sz="3600" dirty="0"/>
            </a:br>
            <a:r>
              <a:rPr lang="en-US" sz="3600" dirty="0"/>
              <a:t>Cognitive Interviewing Standards </a:t>
            </a:r>
            <a:br>
              <a:rPr lang="en-US" sz="3600" dirty="0"/>
            </a:br>
            <a:r>
              <a:rPr lang="en-US" sz="3600" dirty="0"/>
              <a:t>at NCHS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3394222"/>
            <a:ext cx="8229600" cy="262763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Kristen Miller, Ph.D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</a:rPr>
              <a:t>Collaborating Center for Question Design and Evaluation Research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</a:rPr>
              <a:t>National Center for Health Statistics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919303" y="3914775"/>
            <a:ext cx="7851660" cy="1916014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kern="1200" baseline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3" descr="stat 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06081"/>
            <a:ext cx="2120900" cy="183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3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1251" y="-125875"/>
            <a:ext cx="11014740" cy="72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3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50336" y="127589"/>
            <a:ext cx="12301445" cy="69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3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2690" y="-523187"/>
            <a:ext cx="13122111" cy="73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223837"/>
            <a:ext cx="84486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Q-Notes:  Data Entry and Analysis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3" y="1690689"/>
            <a:ext cx="8465574" cy="488709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000" dirty="0"/>
              <a:t>On-line data entry and analysis tool</a:t>
            </a:r>
          </a:p>
          <a:p>
            <a:pPr lvl="1"/>
            <a:r>
              <a:rPr lang="en-US" sz="1600" dirty="0"/>
              <a:t>Standardized documentation process &amp; </a:t>
            </a:r>
            <a:r>
              <a:rPr lang="en-US" altLang="en-US" sz="1600" dirty="0"/>
              <a:t>audit trail of data</a:t>
            </a:r>
          </a:p>
          <a:p>
            <a:pPr lvl="1"/>
            <a:r>
              <a:rPr lang="en-US" altLang="en-US" sz="1600" dirty="0"/>
              <a:t>Allows for quick but thorough, multi-level analysis </a:t>
            </a:r>
          </a:p>
          <a:p>
            <a:pPr lvl="1"/>
            <a:r>
              <a:rPr lang="en-US" sz="1600" dirty="0"/>
              <a:t>Continuous oversight for project leaders</a:t>
            </a:r>
          </a:p>
          <a:p>
            <a:pPr lvl="1"/>
            <a:r>
              <a:rPr lang="en-US" sz="1600" dirty="0"/>
              <a:t>Facilitates communication among interviewing team</a:t>
            </a:r>
          </a:p>
          <a:p>
            <a:endParaRPr lang="en-US" altLang="en-US" sz="2000" dirty="0"/>
          </a:p>
          <a:p>
            <a:r>
              <a:rPr lang="en-US" altLang="en-US" sz="2000" dirty="0"/>
              <a:t>Developed out of practical need</a:t>
            </a:r>
          </a:p>
          <a:p>
            <a:pPr lvl="1"/>
            <a:r>
              <a:rPr lang="en-US" altLang="en-US" sz="1700" dirty="0"/>
              <a:t>For complex studies</a:t>
            </a:r>
          </a:p>
          <a:p>
            <a:pPr lvl="2"/>
            <a:r>
              <a:rPr lang="en-US" altLang="en-US" sz="1400" dirty="0"/>
              <a:t>Large samples </a:t>
            </a:r>
          </a:p>
          <a:p>
            <a:pPr lvl="2"/>
            <a:r>
              <a:rPr lang="en-US" altLang="en-US" sz="1400" dirty="0"/>
              <a:t>Multiple countries</a:t>
            </a:r>
          </a:p>
          <a:p>
            <a:pPr lvl="2"/>
            <a:r>
              <a:rPr lang="en-US" altLang="en-US" sz="1400" dirty="0"/>
              <a:t>Different languages</a:t>
            </a:r>
          </a:p>
          <a:p>
            <a:pPr lvl="1"/>
            <a:r>
              <a:rPr lang="en-US" altLang="en-US" sz="1700" dirty="0"/>
              <a:t>New interviewers</a:t>
            </a:r>
          </a:p>
          <a:p>
            <a:pPr lvl="1"/>
            <a:endParaRPr lang="en-US" altLang="en-US" sz="1700" dirty="0"/>
          </a:p>
          <a:p>
            <a:r>
              <a:rPr lang="en-US" altLang="en-US" sz="2000" dirty="0"/>
              <a:t>Designed around qualitative analysis principles</a:t>
            </a:r>
          </a:p>
          <a:p>
            <a:pPr lvl="1"/>
            <a:r>
              <a:rPr lang="en-US" altLang="en-US" sz="1700" dirty="0"/>
              <a:t>Coding themes</a:t>
            </a:r>
          </a:p>
          <a:p>
            <a:pPr lvl="1"/>
            <a:r>
              <a:rPr lang="en-US" altLang="en-US" sz="1700" dirty="0"/>
              <a:t>Making within and across interview comparisons</a:t>
            </a:r>
          </a:p>
          <a:p>
            <a:pPr lvl="1"/>
            <a:endParaRPr lang="en-US" altLang="en-US" sz="1700" dirty="0"/>
          </a:p>
          <a:p>
            <a:r>
              <a:rPr lang="en-US" sz="2000" dirty="0"/>
              <a:t>Two Versions</a:t>
            </a:r>
          </a:p>
          <a:p>
            <a:pPr lvl="1"/>
            <a:r>
              <a:rPr lang="en-US" sz="1700" dirty="0"/>
              <a:t>On-line:  No PII</a:t>
            </a:r>
          </a:p>
          <a:p>
            <a:pPr lvl="1"/>
            <a:r>
              <a:rPr lang="en-US" sz="1700" dirty="0"/>
              <a:t>In-House QNotes:  Links video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426396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97564" cy="69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684" y="2684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Enter Summary Notes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52621"/>
            <a:ext cx="9773598" cy="59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1299241"/>
            <a:ext cx="9388549" cy="56890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684" y="2684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Enter Summary Notes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949575" y="3619914"/>
            <a:ext cx="2891270" cy="837787"/>
          </a:xfrm>
          <a:prstGeom prst="wedgeRectCallout">
            <a:avLst>
              <a:gd name="adj1" fmla="val -175372"/>
              <a:gd name="adj2" fmla="val -37709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Indicate respondent’s answer choice here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949575" y="4690958"/>
            <a:ext cx="2891270" cy="1032835"/>
          </a:xfrm>
          <a:prstGeom prst="wedgeRectCallout">
            <a:avLst>
              <a:gd name="adj1" fmla="val -80037"/>
              <a:gd name="adj2" fmla="val -42432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Enter summary interview notes here. This is part of the analytic process. Notes should be comprehensive but succinct.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684" y="2712104"/>
            <a:ext cx="1061927" cy="1458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0" y="2908465"/>
            <a:ext cx="685012" cy="698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" y="3738088"/>
            <a:ext cx="290525" cy="3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684" y="2684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Enter Summary Notes (Other Languages)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30880"/>
            <a:ext cx="9286407" cy="5627120"/>
          </a:xfrm>
          <a:prstGeom prst="rect">
            <a:avLst/>
          </a:prstGeom>
        </p:spPr>
      </p:pic>
      <p:sp>
        <p:nvSpPr>
          <p:cNvPr id="12" name="Rectangular Callout 4"/>
          <p:cNvSpPr/>
          <p:nvPr/>
        </p:nvSpPr>
        <p:spPr>
          <a:xfrm>
            <a:off x="5949575" y="3619914"/>
            <a:ext cx="2891270" cy="837787"/>
          </a:xfrm>
          <a:prstGeom prst="wedgeRectCallout">
            <a:avLst>
              <a:gd name="adj1" fmla="val -120178"/>
              <a:gd name="adj2" fmla="val -32986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Summary  notes in Spanish go here.</a:t>
            </a:r>
          </a:p>
        </p:txBody>
      </p:sp>
      <p:sp>
        <p:nvSpPr>
          <p:cNvPr id="13" name="Rectangular Callout 5"/>
          <p:cNvSpPr/>
          <p:nvPr/>
        </p:nvSpPr>
        <p:spPr>
          <a:xfrm>
            <a:off x="6252730" y="5238957"/>
            <a:ext cx="2891270" cy="837787"/>
          </a:xfrm>
          <a:prstGeom prst="wedgeRectCallout">
            <a:avLst>
              <a:gd name="adj1" fmla="val -133406"/>
              <a:gd name="adj2" fmla="val -37709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Translation into English goes here- these are the notes that will be used for analysis.</a:t>
            </a:r>
          </a:p>
        </p:txBody>
      </p:sp>
    </p:spTree>
    <p:extLst>
      <p:ext uri="{BB962C8B-B14F-4D97-AF65-F5344CB8AC3E}">
        <p14:creationId xmlns:p14="http://schemas.microsoft.com/office/powerpoint/2010/main" val="29041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11356" y="1382233"/>
            <a:ext cx="9755086" cy="59111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Code Themes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678032" y="3574488"/>
            <a:ext cx="2891270" cy="837787"/>
          </a:xfrm>
          <a:prstGeom prst="wedgeRectCallout">
            <a:avLst>
              <a:gd name="adj1" fmla="val -117441"/>
              <a:gd name="adj2" fmla="val -8336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Code by question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806162" y="5535775"/>
            <a:ext cx="2891270" cy="837787"/>
          </a:xfrm>
          <a:prstGeom prst="wedgeRectCallout">
            <a:avLst>
              <a:gd name="adj1" fmla="val -168986"/>
              <a:gd name="adj2" fmla="val 9518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Coding scheme appears below each respondent narrative. Click on theme to select</a:t>
            </a:r>
          </a:p>
        </p:txBody>
      </p:sp>
    </p:spTree>
    <p:extLst>
      <p:ext uri="{BB962C8B-B14F-4D97-AF65-F5344CB8AC3E}">
        <p14:creationId xmlns:p14="http://schemas.microsoft.com/office/powerpoint/2010/main" val="4652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5" y="1761759"/>
            <a:ext cx="4253024" cy="3649692"/>
          </a:xfrm>
        </p:spPr>
      </p:pic>
    </p:spTree>
    <p:extLst>
      <p:ext uri="{BB962C8B-B14F-4D97-AF65-F5344CB8AC3E}">
        <p14:creationId xmlns:p14="http://schemas.microsoft.com/office/powerpoint/2010/main" val="386033220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63526"/>
            <a:ext cx="13760893" cy="77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97" y="-134442"/>
            <a:ext cx="7886700" cy="1325563"/>
          </a:xfrm>
        </p:spPr>
        <p:txBody>
          <a:bodyPr/>
          <a:lstStyle/>
          <a:p>
            <a:r>
              <a:rPr lang="en-US" dirty="0"/>
              <a:t>Conduct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732"/>
            <a:ext cx="7912297" cy="4945186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800601" y="2553666"/>
            <a:ext cx="2891270" cy="837787"/>
          </a:xfrm>
          <a:prstGeom prst="wedgeRectCallout">
            <a:avLst>
              <a:gd name="adj1" fmla="val -145625"/>
              <a:gd name="adj2" fmla="val 11018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Select respondent…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795530" y="4256064"/>
            <a:ext cx="2891270" cy="837787"/>
          </a:xfrm>
          <a:prstGeom prst="wedgeRectCallout">
            <a:avLst>
              <a:gd name="adj1" fmla="val -117720"/>
              <a:gd name="adj2" fmla="val 11018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…to view all notes from a single respondent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173" y="811857"/>
            <a:ext cx="4805916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Within Interview Analysis:</a:t>
            </a:r>
          </a:p>
          <a:p>
            <a:r>
              <a:rPr lang="en-US" dirty="0">
                <a:solidFill>
                  <a:schemeClr val="bg1"/>
                </a:solidFill>
              </a:rPr>
              <a:t>How did this particular respondent interpret Q?  Did this person experience difficulty answering?</a:t>
            </a:r>
          </a:p>
        </p:txBody>
      </p:sp>
    </p:spTree>
    <p:extLst>
      <p:ext uri="{BB962C8B-B14F-4D97-AF65-F5344CB8AC3E}">
        <p14:creationId xmlns:p14="http://schemas.microsoft.com/office/powerpoint/2010/main" val="25992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549" y="-145287"/>
            <a:ext cx="7886700" cy="1325563"/>
          </a:xfrm>
        </p:spPr>
        <p:txBody>
          <a:bodyPr/>
          <a:lstStyle/>
          <a:p>
            <a:r>
              <a:rPr lang="en-US" dirty="0"/>
              <a:t>Conduct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" y="2035179"/>
            <a:ext cx="8500835" cy="531302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050465" y="3055261"/>
            <a:ext cx="2891270" cy="837787"/>
          </a:xfrm>
          <a:prstGeom prst="wedgeRectCallout">
            <a:avLst>
              <a:gd name="adj1" fmla="val -149811"/>
              <a:gd name="adj2" fmla="val 427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Select a question…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36739" y="4272797"/>
            <a:ext cx="2891270" cy="837787"/>
          </a:xfrm>
          <a:prstGeom prst="wedgeRectCallout">
            <a:avLst>
              <a:gd name="adj1" fmla="val -145625"/>
              <a:gd name="adj2" fmla="val 11018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…to see all notes for a single question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549" y="908486"/>
            <a:ext cx="4805916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Across Interview Analysis:</a:t>
            </a:r>
          </a:p>
          <a:p>
            <a:r>
              <a:rPr lang="en-US" dirty="0">
                <a:solidFill>
                  <a:schemeClr val="bg1"/>
                </a:solidFill>
              </a:rPr>
              <a:t>What are the various ways in which Q was interpreted?</a:t>
            </a:r>
          </a:p>
        </p:txBody>
      </p:sp>
    </p:spTree>
    <p:extLst>
      <p:ext uri="{BB962C8B-B14F-4D97-AF65-F5344CB8AC3E}">
        <p14:creationId xmlns:p14="http://schemas.microsoft.com/office/powerpoint/2010/main" val="40653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549" y="-145287"/>
            <a:ext cx="7886700" cy="1325563"/>
          </a:xfrm>
        </p:spPr>
        <p:txBody>
          <a:bodyPr/>
          <a:lstStyle/>
          <a:p>
            <a:r>
              <a:rPr lang="en-US" dirty="0"/>
              <a:t>Conduct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549" y="908486"/>
            <a:ext cx="480591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Across Group Analysis:</a:t>
            </a:r>
          </a:p>
          <a:p>
            <a:r>
              <a:rPr lang="en-US" dirty="0">
                <a:solidFill>
                  <a:schemeClr val="bg1"/>
                </a:solidFill>
              </a:rPr>
              <a:t>Did different groups interpret Q differently?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759" y="1839433"/>
            <a:ext cx="9391145" cy="5594129"/>
          </a:xfrm>
          <a:prstGeom prst="rect">
            <a:avLst/>
          </a:prstGeom>
        </p:spPr>
      </p:pic>
      <p:sp>
        <p:nvSpPr>
          <p:cNvPr id="9" name="Rectangular Callout 10"/>
          <p:cNvSpPr/>
          <p:nvPr/>
        </p:nvSpPr>
        <p:spPr>
          <a:xfrm>
            <a:off x="6057341" y="3150838"/>
            <a:ext cx="2891270" cy="837787"/>
          </a:xfrm>
          <a:prstGeom prst="wedgeRectCallout">
            <a:avLst>
              <a:gd name="adj1" fmla="val -143672"/>
              <a:gd name="adj2" fmla="val 12944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Compare anything…</a:t>
            </a:r>
          </a:p>
        </p:txBody>
      </p:sp>
      <p:sp>
        <p:nvSpPr>
          <p:cNvPr id="10" name="Rectangular Callout 11"/>
          <p:cNvSpPr/>
          <p:nvPr/>
        </p:nvSpPr>
        <p:spPr>
          <a:xfrm>
            <a:off x="6057341" y="5300030"/>
            <a:ext cx="2891270" cy="837787"/>
          </a:xfrm>
          <a:prstGeom prst="wedgeRectCallout">
            <a:avLst>
              <a:gd name="adj1" fmla="val -132782"/>
              <a:gd name="adj2" fmla="val -123316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…to anything else.</a:t>
            </a:r>
          </a:p>
        </p:txBody>
      </p:sp>
    </p:spTree>
    <p:extLst>
      <p:ext uri="{BB962C8B-B14F-4D97-AF65-F5344CB8AC3E}">
        <p14:creationId xmlns:p14="http://schemas.microsoft.com/office/powerpoint/2010/main" val="2488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2651"/>
            <a:ext cx="12740168" cy="71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6551" y="-1180214"/>
            <a:ext cx="14290159" cy="80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7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13" y="1623537"/>
            <a:ext cx="4067777" cy="3490724"/>
          </a:xfrm>
        </p:spPr>
      </p:pic>
    </p:spTree>
    <p:extLst>
      <p:ext uri="{BB962C8B-B14F-4D97-AF65-F5344CB8AC3E}">
        <p14:creationId xmlns:p14="http://schemas.microsoft.com/office/powerpoint/2010/main" val="18927019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Q-Suite:  NCHS Applications for </a:t>
            </a:r>
            <a:br>
              <a:rPr lang="en-US" sz="3600" dirty="0"/>
            </a:br>
            <a:r>
              <a:rPr lang="en-US" sz="3600" dirty="0"/>
              <a:t>Cognitive Interviewing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Q-Video:  Database of tagged cognitive interviews</a:t>
            </a:r>
          </a:p>
          <a:p>
            <a:endParaRPr lang="en-US" sz="3200" dirty="0">
              <a:solidFill>
                <a:schemeClr val="accent5"/>
              </a:solidFill>
            </a:endParaRPr>
          </a:p>
          <a:p>
            <a:r>
              <a:rPr lang="en-US" sz="3200" dirty="0">
                <a:solidFill>
                  <a:schemeClr val="accent5"/>
                </a:solidFill>
              </a:rPr>
              <a:t>Q-Notes:  Data entry and analysis tool</a:t>
            </a:r>
          </a:p>
          <a:p>
            <a:endParaRPr lang="en-US" sz="3200" dirty="0">
              <a:solidFill>
                <a:schemeClr val="accent5"/>
              </a:solidFill>
            </a:endParaRPr>
          </a:p>
          <a:p>
            <a:r>
              <a:rPr lang="en-US" sz="3200" dirty="0">
                <a:solidFill>
                  <a:schemeClr val="accent5"/>
                </a:solidFill>
              </a:rPr>
              <a:t>Q-Bank:  Online library of cognitive interview reports</a:t>
            </a:r>
          </a:p>
          <a:p>
            <a:endParaRPr lang="en-US" sz="3200" dirty="0">
              <a:solidFill>
                <a:schemeClr val="accent5"/>
              </a:solidFill>
            </a:endParaRPr>
          </a:p>
          <a:p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230" y="4977388"/>
            <a:ext cx="657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843088"/>
            <a:ext cx="8058150" cy="1428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691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Integration of applications into the work flow: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5199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Workflow structure of applications are aligned with OMB guidelines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Systematizes analytic processes and provides transparency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Improve the scientific rigor and credibility of cognitive interviewing studies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Institutionalizes best practices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Added Bonus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</a:rPr>
              <a:t>Makes interview data and study findings more accessible to survey research community -- Increases the enduring value of individual studies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072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66CC"/>
          </a:solidFill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FFC000"/>
                </a:solidFill>
              </a:rPr>
              <a:t>Q-Bank</a:t>
            </a:r>
            <a:r>
              <a:rPr lang="en-US" sz="5000" dirty="0">
                <a:solidFill>
                  <a:srgbClr val="FFFF00"/>
                </a:solidFill>
              </a:rPr>
              <a:t> </a:t>
            </a:r>
            <a:r>
              <a:rPr lang="en-US" sz="3100" dirty="0"/>
              <a:t>https://</a:t>
            </a:r>
            <a:r>
              <a:rPr lang="en-US" sz="3600" dirty="0"/>
              <a:t>www.cdc.gov/Qbank  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66CC"/>
                </a:solidFill>
              </a:rPr>
              <a:t>Library of Evaluation Studies:</a:t>
            </a:r>
          </a:p>
          <a:p>
            <a:pPr lvl="2"/>
            <a:r>
              <a:rPr lang="en-US" dirty="0"/>
              <a:t>Search database for evaluated survey questions &amp; corresponding evaluation documents</a:t>
            </a:r>
          </a:p>
          <a:p>
            <a:pPr lvl="2"/>
            <a:r>
              <a:rPr lang="en-US" dirty="0"/>
              <a:t>Enhance understanding on the type of information questions are capturing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3366CC"/>
                </a:solidFill>
              </a:rPr>
              <a:t>Resource for Question Evaluation</a:t>
            </a:r>
          </a:p>
          <a:p>
            <a:pPr lvl="2"/>
            <a:r>
              <a:rPr lang="en-US" dirty="0"/>
              <a:t>Learn about various evaluation methods</a:t>
            </a:r>
          </a:p>
          <a:p>
            <a:pPr lvl="2"/>
            <a:r>
              <a:rPr lang="en-US" dirty="0"/>
              <a:t>Review lessons learned from agencies and research organizations</a:t>
            </a:r>
          </a:p>
          <a:p>
            <a:pPr lvl="2"/>
            <a:endParaRPr lang="en-US" dirty="0"/>
          </a:p>
          <a:p>
            <a:r>
              <a:rPr lang="en-US" dirty="0"/>
              <a:t>Contact Us:  </a:t>
            </a:r>
            <a:r>
              <a:rPr lang="en-US" dirty="0">
                <a:solidFill>
                  <a:srgbClr val="3366CC"/>
                </a:solidFill>
              </a:rPr>
              <a:t>QBank@cdc.gov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" y="5464929"/>
            <a:ext cx="2056783" cy="1121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7"/>
          <a:stretch/>
        </p:blipFill>
        <p:spPr>
          <a:xfrm>
            <a:off x="2589617" y="5564165"/>
            <a:ext cx="1952736" cy="775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12" y="5373573"/>
            <a:ext cx="1110645" cy="1053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26" y="5278431"/>
            <a:ext cx="1480336" cy="1148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78" y="5167084"/>
            <a:ext cx="1033622" cy="117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7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rmAutofit/>
          </a:bodyPr>
          <a:lstStyle/>
          <a:p>
            <a:pPr algn="ctr"/>
            <a:r>
              <a:rPr lang="en-US" sz="5000" dirty="0">
                <a:solidFill>
                  <a:srgbClr val="FFC000"/>
                </a:solidFill>
              </a:rPr>
              <a:t>Q-Bank </a:t>
            </a:r>
            <a:r>
              <a:rPr lang="en-US" sz="5000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13885"/>
            <a:ext cx="833459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140+   Evaluation Reports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4600+ Evaluated Survey Questions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300+   Question Topics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50+     Surveys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20+     Contributing Agencies &amp; Research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85065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1543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274" y="5867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Search questions by: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Question Topic     Survey     Agency     Keywords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14400" y="990600"/>
            <a:ext cx="7239000" cy="46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0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3349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Question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" t="4088" r="1337" b="4056"/>
          <a:stretch/>
        </p:blipFill>
        <p:spPr>
          <a:xfrm>
            <a:off x="838200" y="762000"/>
            <a:ext cx="7391400" cy="58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4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9256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7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issolvingFlyThru.p3d 0"/>
  <p:tag name="POWER3D OPTIONS" val="Medium "/>
  <p:tag name="POWER3D IMAGE0" val="Pwrtrans.tga"/>
  <p:tag name="POWER3D SOUND" val="Dissolving Fly Thru"/>
</p:tagLst>
</file>

<file path=ppt/theme/theme1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588</Words>
  <Application>Microsoft Office PowerPoint</Application>
  <PresentationFormat>On-screen Show (4:3)</PresentationFormat>
  <Paragraphs>114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Wingdings</vt:lpstr>
      <vt:lpstr>Courier New</vt:lpstr>
      <vt:lpstr>Arial</vt:lpstr>
      <vt:lpstr>Myriad Pro</vt:lpstr>
      <vt:lpstr>Calibri Light</vt:lpstr>
      <vt:lpstr>Myriad Web Pro</vt:lpstr>
      <vt:lpstr>CDC_OD_PPT_light([1]</vt:lpstr>
      <vt:lpstr>Office Theme</vt:lpstr>
      <vt:lpstr>Implementation of  Cognitive Interviewing Standards  at NCHS </vt:lpstr>
      <vt:lpstr>PowerPoint Presentation</vt:lpstr>
      <vt:lpstr>Q-Suite:  NCHS Applications for  Cognitive Interviewing Studies</vt:lpstr>
      <vt:lpstr>Integration of applications into the work flow: </vt:lpstr>
      <vt:lpstr>Q-Bank https://www.cdc.gov/Qbank  </vt:lpstr>
      <vt:lpstr>Q-Bank Data</vt:lpstr>
      <vt:lpstr>Search</vt:lpstr>
      <vt:lpstr>Question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Q-Notes:  Data Entry and Analysis Tool</vt:lpstr>
      <vt:lpstr>PowerPoint Presentation</vt:lpstr>
      <vt:lpstr>Enter Summary Notes</vt:lpstr>
      <vt:lpstr>Enter Summary Notes</vt:lpstr>
      <vt:lpstr>Enter Summary Notes (Other Languages)</vt:lpstr>
      <vt:lpstr>Code Themes</vt:lpstr>
      <vt:lpstr>PowerPoint Presentation</vt:lpstr>
      <vt:lpstr>Conduct analysis</vt:lpstr>
      <vt:lpstr>Conduct analysis</vt:lpstr>
      <vt:lpstr>Conduct analysis</vt:lpstr>
      <vt:lpstr>PowerPoint Presentation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Miller-MacLeod</cp:lastModifiedBy>
  <cp:revision>236</cp:revision>
  <cp:lastPrinted>2014-11-25T18:49:36Z</cp:lastPrinted>
  <dcterms:created xsi:type="dcterms:W3CDTF">2011-03-17T17:43:16Z</dcterms:created>
  <dcterms:modified xsi:type="dcterms:W3CDTF">2017-02-17T20:18:54Z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